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5" r:id="rId2"/>
    <p:sldId id="306" r:id="rId3"/>
    <p:sldId id="307" r:id="rId4"/>
    <p:sldId id="308" r:id="rId5"/>
    <p:sldId id="309" r:id="rId6"/>
    <p:sldId id="310" r:id="rId7"/>
    <p:sldId id="311" r:id="rId8"/>
    <p:sldId id="257" r:id="rId9"/>
    <p:sldId id="302" r:id="rId10"/>
    <p:sldId id="256" r:id="rId11"/>
    <p:sldId id="291" r:id="rId12"/>
    <p:sldId id="292" r:id="rId13"/>
    <p:sldId id="293" r:id="rId14"/>
    <p:sldId id="294" r:id="rId15"/>
    <p:sldId id="295" r:id="rId16"/>
    <p:sldId id="296" r:id="rId17"/>
    <p:sldId id="258" r:id="rId18"/>
    <p:sldId id="259" r:id="rId19"/>
    <p:sldId id="260" r:id="rId20"/>
    <p:sldId id="261" r:id="rId21"/>
    <p:sldId id="262" r:id="rId22"/>
    <p:sldId id="297" r:id="rId23"/>
    <p:sldId id="263" r:id="rId24"/>
    <p:sldId id="298" r:id="rId25"/>
    <p:sldId id="313" r:id="rId26"/>
    <p:sldId id="312" r:id="rId27"/>
    <p:sldId id="314" r:id="rId28"/>
    <p:sldId id="264" r:id="rId29"/>
    <p:sldId id="304" r:id="rId30"/>
    <p:sldId id="271" r:id="rId31"/>
    <p:sldId id="273" r:id="rId32"/>
    <p:sldId id="274" r:id="rId33"/>
    <p:sldId id="277" r:id="rId34"/>
    <p:sldId id="278" r:id="rId35"/>
    <p:sldId id="279" r:id="rId36"/>
    <p:sldId id="315" r:id="rId37"/>
    <p:sldId id="275" r:id="rId38"/>
    <p:sldId id="276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303" r:id="rId48"/>
    <p:sldId id="288" r:id="rId49"/>
    <p:sldId id="289" r:id="rId50"/>
    <p:sldId id="272" r:id="rId51"/>
    <p:sldId id="290" r:id="rId5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-146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1pPr>
            <a:lvl2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2pPr>
            <a:lvl3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3pPr>
            <a:lvl4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4pPr>
            <a:lvl5pPr>
              <a:defRPr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62A4CE-7901-48BE-9D30-DAB5A062DDF3}" type="datetimeFigureOut">
              <a:rPr lang="ko-KR" altLang="en-US" smtClean="0"/>
              <a:pPr/>
              <a:t>2015-01-15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D2FD26-1131-4EB8-B336-6FF3D3093EE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3861048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19900" dirty="0" err="1" smtClean="0"/>
              <a:t>진자</a:t>
            </a:r>
            <a:r>
              <a:rPr lang="en-US" altLang="ko-KR" sz="19900" dirty="0" smtClean="0"/>
              <a:t>2</a:t>
            </a:r>
            <a:endParaRPr lang="ko-KR" altLang="en-US" sz="199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플라스크에 내장된 템플릿 엔진</a:t>
            </a:r>
            <a:endParaRPr lang="en-US" altLang="ko-KR" dirty="0" smtClean="0"/>
          </a:p>
          <a:p>
            <a:pPr>
              <a:buNone/>
            </a:pP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동적으로 </a:t>
            </a: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html</a:t>
            </a: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을 만들어보자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25200" r="6919" b="32280"/>
          <a:stretch>
            <a:fillRect/>
          </a:stretch>
        </p:blipFill>
        <p:spPr bwMode="auto">
          <a:xfrm>
            <a:off x="179512" y="2060848"/>
            <a:ext cx="8784976" cy="28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 l="19845" t="9240" r="27236" b="16841"/>
          <a:stretch>
            <a:fillRect/>
          </a:stretch>
        </p:blipFill>
        <p:spPr bwMode="auto">
          <a:xfrm>
            <a:off x="1547664" y="1124744"/>
            <a:ext cx="5922173" cy="46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어렵지 않아요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개 어려워요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혼자하면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같이하면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780928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쉽</a:t>
            </a:r>
            <a:r>
              <a:rPr lang="en-US" altLang="ko-KR" dirty="0" smtClean="0"/>
              <a:t>….</a:t>
            </a:r>
            <a:endParaRPr lang="ko-KR" altLang="en-US" dirty="0"/>
          </a:p>
        </p:txBody>
      </p:sp>
      <p:pic>
        <p:nvPicPr>
          <p:cNvPr id="36866" name="Picture 2" descr="http://www.nextaeon.kr/sites/default/files/media/20130402085721_94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6096" y="1628800"/>
            <a:ext cx="3533775" cy="35909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시작은 </a:t>
            </a:r>
            <a:r>
              <a:rPr lang="en-US" altLang="ko-KR" dirty="0" smtClean="0"/>
              <a:t>@</a:t>
            </a:r>
            <a:r>
              <a:rPr lang="en-US" altLang="ko-KR" dirty="0" err="1" smtClean="0"/>
              <a:t>app.route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def ~():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25200" r="6919" b="66207"/>
          <a:stretch>
            <a:fillRect/>
          </a:stretch>
        </p:blipFill>
        <p:spPr bwMode="auto">
          <a:xfrm>
            <a:off x="179512" y="3501008"/>
            <a:ext cx="8784976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다음으로 </a:t>
            </a:r>
            <a:r>
              <a:rPr lang="ko-KR" altLang="en-US" dirty="0" err="1" smtClean="0"/>
              <a:t>임포트를</a:t>
            </a:r>
            <a:r>
              <a:rPr lang="ko-KR" altLang="en-US" dirty="0" smtClean="0"/>
              <a:t> 해와요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33793" r="6919" b="59763"/>
          <a:stretch>
            <a:fillRect/>
          </a:stretch>
        </p:blipFill>
        <p:spPr bwMode="auto">
          <a:xfrm>
            <a:off x="179512" y="3356992"/>
            <a:ext cx="878497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URL</a:t>
            </a:r>
            <a:r>
              <a:rPr lang="ko-KR" altLang="en-US" dirty="0" smtClean="0"/>
              <a:t>을 문자열이 아닌 </a:t>
            </a:r>
            <a:r>
              <a:rPr lang="en-US" altLang="ko-KR" dirty="0" smtClean="0">
                <a:solidFill>
                  <a:srgbClr val="FF0000"/>
                </a:solidFill>
              </a:rPr>
              <a:t>URL</a:t>
            </a:r>
            <a:r>
              <a:rPr lang="ko-KR" altLang="en-US" dirty="0" smtClean="0">
                <a:solidFill>
                  <a:srgbClr val="FF0000"/>
                </a:solidFill>
              </a:rPr>
              <a:t>객체</a:t>
            </a:r>
            <a:r>
              <a:rPr lang="ko-KR" altLang="en-US" dirty="0" smtClean="0"/>
              <a:t>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만들어 주세요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4252" t="42839" r="55353" b="47921"/>
          <a:stretch>
            <a:fillRect/>
          </a:stretch>
        </p:blipFill>
        <p:spPr bwMode="auto">
          <a:xfrm>
            <a:off x="1403648" y="1916832"/>
            <a:ext cx="615617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403648" y="2420888"/>
            <a:ext cx="61926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 l="19372" t="48387" r="6919" b="48391"/>
          <a:stretch>
            <a:fillRect/>
          </a:stretch>
        </p:blipFill>
        <p:spPr bwMode="auto">
          <a:xfrm>
            <a:off x="179512" y="3789040"/>
            <a:ext cx="878497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2780928"/>
            <a:ext cx="4330824" cy="58092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템플릿 엔진</a:t>
            </a:r>
            <a:endParaRPr lang="ko-KR" altLang="en-US" sz="2800" dirty="0"/>
          </a:p>
        </p:txBody>
      </p:sp>
      <p:pic>
        <p:nvPicPr>
          <p:cNvPr id="6146" name="Picture 2" descr="http://www.pocoo.org/_images/jinja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501008"/>
            <a:ext cx="1912268" cy="692059"/>
          </a:xfrm>
          <a:prstGeom prst="rect">
            <a:avLst/>
          </a:prstGeom>
          <a:noFill/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76470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템플릿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540568" y="4797152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err="1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파이썬</a:t>
            </a:r>
            <a:r>
              <a:rPr lang="ko-KR" altLang="en-US" sz="2800" dirty="0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 객</a:t>
            </a:r>
            <a:r>
              <a:rPr lang="ko-KR" altLang="en-US" sz="2800" dirty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체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540568" y="5517232"/>
            <a:ext cx="433082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a=“Hello world”</a:t>
            </a:r>
            <a:endParaRPr kumimoji="0" lang="en-US" altLang="ko-KR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데이터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함수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객체 등</a:t>
            </a:r>
            <a:endParaRPr kumimoji="0" lang="en-US" altLang="ko-KR" sz="28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aseline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function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1412776"/>
            <a:ext cx="2339752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{{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a*100}}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951496">
            <a:off x="3422365" y="1340439"/>
            <a:ext cx="504056" cy="1245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4355990">
            <a:off x="3030359" y="4107570"/>
            <a:ext cx="504056" cy="1055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220072" y="184482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err="1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렌더링</a:t>
            </a:r>
            <a:r>
              <a:rPr lang="ko-KR" altLang="en-US" sz="2800" noProof="0" dirty="0" err="1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된</a:t>
            </a:r>
            <a:r>
              <a:rPr lang="ko-KR" altLang="en-US" sz="2800" noProof="0" dirty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 </a:t>
            </a:r>
            <a:r>
              <a:rPr lang="en-US" altLang="ko-KR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</a:t>
            </a:r>
            <a:r>
              <a:rPr lang="ko-KR" altLang="en-US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파일</a:t>
            </a:r>
            <a:endParaRPr lang="en-US" altLang="ko-KR" sz="2800" noProof="0" dirty="0" smtClean="0">
              <a:solidFill>
                <a:srgbClr val="FF0000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228184" y="2492896"/>
            <a:ext cx="2736304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&lt;div&gt;Hello world&lt;/div&gt;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URL</a:t>
            </a:r>
            <a:r>
              <a:rPr lang="ko-KR" altLang="en-US" dirty="0"/>
              <a:t> </a:t>
            </a:r>
            <a:r>
              <a:rPr lang="ko-KR" altLang="en-US" dirty="0" smtClean="0"/>
              <a:t>객체를 </a:t>
            </a:r>
            <a:r>
              <a:rPr lang="ko-KR" altLang="en-US" dirty="0" err="1" smtClean="0"/>
              <a:t>파싱하자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58497" r="6919" b="38281"/>
          <a:stretch>
            <a:fillRect/>
          </a:stretch>
        </p:blipFill>
        <p:spPr bwMode="auto">
          <a:xfrm>
            <a:off x="179512" y="3356992"/>
            <a:ext cx="8784976" cy="216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971600" y="4221088"/>
            <a:ext cx="54726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파싱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(Parsing)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이란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?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:URL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객체</a:t>
            </a:r>
            <a:r>
              <a:rPr lang="ko-KR" altLang="en-US" dirty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를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HTML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소스로 바꿔주는 일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+ </a:t>
            </a:r>
          </a:p>
          <a:p>
            <a:r>
              <a:rPr lang="ko-KR" altLang="en-US" dirty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그 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소스에서 원하는 부분을 캐치하는 일</a:t>
            </a:r>
            <a:endParaRPr lang="en-US" altLang="ko-KR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endParaRPr lang="en-US" altLang="ko-KR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왜 굳이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Soup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라는 변수에 넣어주나요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?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: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편의상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?</a:t>
            </a:r>
            <a:endParaRPr lang="ko-KR" altLang="en-US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3" cstate="print"/>
          <a:srcRect r="59366" b="6761"/>
          <a:stretch>
            <a:fillRect/>
          </a:stretch>
        </p:blipFill>
        <p:spPr bwMode="auto">
          <a:xfrm>
            <a:off x="5580112" y="1628800"/>
            <a:ext cx="1673699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 cstate="print"/>
          <a:srcRect l="83159" t="36119" r="4317" b="40361"/>
          <a:stretch>
            <a:fillRect/>
          </a:stretch>
        </p:blipFill>
        <p:spPr bwMode="auto">
          <a:xfrm>
            <a:off x="7380312" y="2852936"/>
            <a:ext cx="1499708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 cstate="print"/>
          <a:srcRect r="31488" b="35321"/>
          <a:stretch>
            <a:fillRect/>
          </a:stretch>
        </p:blipFill>
        <p:spPr bwMode="auto">
          <a:xfrm>
            <a:off x="4788024" y="4509120"/>
            <a:ext cx="4068960" cy="2160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156176" y="3645024"/>
            <a:ext cx="8640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=</a:t>
            </a:r>
            <a:endParaRPr lang="ko-KR" altLang="en-US" sz="6000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61719" r="6919" b="32280"/>
          <a:stretch>
            <a:fillRect/>
          </a:stretch>
        </p:blipFill>
        <p:spPr bwMode="auto">
          <a:xfrm>
            <a:off x="179512" y="3212976"/>
            <a:ext cx="8784976" cy="40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제목 1"/>
          <p:cNvSpPr txBox="1">
            <a:spLocks/>
          </p:cNvSpPr>
          <p:nvPr/>
        </p:nvSpPr>
        <p:spPr>
          <a:xfrm>
            <a:off x="457200" y="413792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이를 보여주도록 템플릿을 </a:t>
            </a:r>
            <a:r>
              <a:rPr lang="ko-KR" altLang="en-US" sz="44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렌더링</a:t>
            </a:r>
            <a:endParaRPr lang="en-US" altLang="ko-KR" sz="44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그리고 </a:t>
            </a:r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템플릿에서 쓸 수 있게</a:t>
            </a:r>
            <a:endParaRPr lang="en-US" altLang="ko-KR" sz="44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4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각각을 변수로 </a:t>
            </a:r>
            <a:r>
              <a:rPr lang="ko-KR" altLang="en-US" sz="44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넣어줘야합니다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__</a:t>
            </a:r>
            <a:r>
              <a:rPr lang="en-US" altLang="ko-KR" dirty="0" err="1" smtClean="0"/>
              <a:t>init__.py</a:t>
            </a:r>
            <a:r>
              <a:rPr lang="en-US" altLang="ko-KR" dirty="0" smtClean="0"/>
              <a:t> </a:t>
            </a:r>
            <a:r>
              <a:rPr lang="ko-KR" altLang="en-US" dirty="0" smtClean="0"/>
              <a:t>부분 끝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25200" r="6919" b="32280"/>
          <a:stretch>
            <a:fillRect/>
          </a:stretch>
        </p:blipFill>
        <p:spPr bwMode="auto">
          <a:xfrm>
            <a:off x="251520" y="2204864"/>
            <a:ext cx="8784976" cy="28505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l="38744" t="11760" r="38576" b="54641"/>
          <a:stretch>
            <a:fillRect/>
          </a:stretch>
        </p:blipFill>
        <p:spPr bwMode="auto">
          <a:xfrm>
            <a:off x="4860032" y="1700808"/>
            <a:ext cx="3456384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 l="38272" t="10920" r="39521" b="54280"/>
          <a:stretch>
            <a:fillRect/>
          </a:stretch>
        </p:blipFill>
        <p:spPr bwMode="auto">
          <a:xfrm>
            <a:off x="1259632" y="1700808"/>
            <a:ext cx="3384376" cy="2983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원하는 부분 찾기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ctrlshift+c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771800" y="5157192"/>
            <a:ext cx="5472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기사제목이니까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h2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태그 안에 </a:t>
            </a:r>
            <a:r>
              <a:rPr lang="en-US" altLang="ko-KR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a</a:t>
            </a:r>
            <a:r>
              <a:rPr lang="ko-KR" altLang="en-US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태그를 따오자</a:t>
            </a:r>
            <a:endParaRPr lang="ko-KR" altLang="en-US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996952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템플릿</a:t>
            </a:r>
            <a:r>
              <a:rPr lang="en-US" altLang="ko-KR" dirty="0" smtClean="0"/>
              <a:t>(2.html) </a:t>
            </a:r>
            <a:r>
              <a:rPr lang="ko-KR" altLang="en-US" dirty="0" smtClean="0"/>
              <a:t>작성 시작</a:t>
            </a:r>
            <a:r>
              <a:rPr lang="en-US" altLang="ko-KR" dirty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dirty="0" smtClean="0"/>
              <a:t>&lt;html&gt;</a:t>
            </a:r>
          </a:p>
          <a:p>
            <a:pPr>
              <a:buNone/>
            </a:pPr>
            <a:r>
              <a:rPr lang="en-US" altLang="ko-KR" dirty="0" smtClean="0"/>
              <a:t>&lt;head&gt;&lt;/head&gt;</a:t>
            </a:r>
          </a:p>
          <a:p>
            <a:pPr>
              <a:buNone/>
            </a:pPr>
            <a:r>
              <a:rPr lang="en-US" altLang="ko-KR" dirty="0" smtClean="0"/>
              <a:t>&lt;body&gt;</a:t>
            </a:r>
          </a:p>
          <a:p>
            <a:pPr>
              <a:buNone/>
            </a:pPr>
            <a:r>
              <a:rPr lang="en-US" altLang="ko-KR" dirty="0" smtClean="0"/>
              <a:t>	</a:t>
            </a:r>
          </a:p>
          <a:p>
            <a:pPr>
              <a:buNone/>
            </a:pPr>
            <a:endParaRPr lang="en-US" altLang="ko-KR" dirty="0" smtClean="0"/>
          </a:p>
          <a:p>
            <a:pPr>
              <a:buNone/>
            </a:pPr>
            <a:r>
              <a:rPr lang="en-US" altLang="ko-KR" dirty="0" smtClean="0"/>
              <a:t>&lt;/body&gt;</a:t>
            </a:r>
          </a:p>
          <a:p>
            <a:pPr>
              <a:buNone/>
            </a:pPr>
            <a:r>
              <a:rPr lang="en-US" altLang="ko-KR" dirty="0" smtClean="0"/>
              <a:t>&lt;/html&gt;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잘되는지 한번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ko-KR" sz="7200" dirty="0" smtClean="0"/>
              <a:t>{{soup}}</a:t>
            </a:r>
          </a:p>
          <a:p>
            <a:pPr>
              <a:buNone/>
            </a:pPr>
            <a:endParaRPr lang="en-US" altLang="ko-KR" sz="7200" dirty="0"/>
          </a:p>
          <a:p>
            <a:pPr>
              <a:buNone/>
            </a:pPr>
            <a:r>
              <a:rPr lang="ko-KR" altLang="en-US" sz="4800" dirty="0" smtClean="0"/>
              <a:t>내가 만든 수프</a:t>
            </a:r>
            <a:r>
              <a:rPr lang="en-US" altLang="ko-KR" sz="4800" dirty="0" smtClean="0"/>
              <a:t>(soup3)</a:t>
            </a:r>
            <a:r>
              <a:rPr lang="ko-KR" altLang="en-US" sz="4800" dirty="0" smtClean="0"/>
              <a:t> 출력해보기</a:t>
            </a:r>
            <a:endParaRPr lang="en-US" altLang="ko-KR" sz="4800" dirty="0" smtClean="0"/>
          </a:p>
          <a:p>
            <a:pPr>
              <a:buNone/>
            </a:pPr>
            <a:r>
              <a:rPr lang="ko-KR" altLang="en-US" sz="4800" dirty="0" smtClean="0">
                <a:solidFill>
                  <a:srgbClr val="FF0000"/>
                </a:solidFill>
              </a:rPr>
              <a:t>당연히</a:t>
            </a:r>
            <a:r>
              <a:rPr lang="ko-KR" altLang="en-US" sz="4800" dirty="0" smtClean="0"/>
              <a:t> 바디 안에</a:t>
            </a:r>
            <a:endParaRPr lang="ko-KR" altLang="en-US" sz="4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수프가 잘 만들어졌네요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697" y="1484784"/>
            <a:ext cx="8967303" cy="5044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근데 이렇게 하면 안 나와요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539552" y="566124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{{ ~ }}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이 안에는 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하나의</a:t>
            </a:r>
            <a:r>
              <a:rPr kumimoji="0" lang="ko-KR" altLang="en-US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 변수가 </a:t>
            </a:r>
            <a:r>
              <a:rPr lang="ko-KR" altLang="en-US" sz="36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와야하므</a:t>
            </a:r>
            <a:r>
              <a:rPr lang="ko-KR" altLang="en-US" sz="3600" dirty="0" err="1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로</a:t>
            </a:r>
            <a:endParaRPr kumimoji="0" lang="ko-KR" altLang="en-US" sz="3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9845" t="53759" r="54640" b="39521"/>
          <a:stretch>
            <a:fillRect/>
          </a:stretch>
        </p:blipFill>
        <p:spPr bwMode="auto">
          <a:xfrm>
            <a:off x="2555776" y="3140968"/>
            <a:ext cx="3888432" cy="5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0000"/>
                </a:solidFill>
              </a:rPr>
              <a:t>FATAL ERROR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484784"/>
            <a:ext cx="8839289" cy="49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2780928"/>
            <a:ext cx="4330824" cy="58092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템플릿 엔진</a:t>
            </a:r>
            <a:endParaRPr lang="ko-KR" altLang="en-US" sz="2800" dirty="0"/>
          </a:p>
        </p:txBody>
      </p:sp>
      <p:pic>
        <p:nvPicPr>
          <p:cNvPr id="6146" name="Picture 2" descr="http://www.pocoo.org/_images/jinja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501008"/>
            <a:ext cx="1912268" cy="692059"/>
          </a:xfrm>
          <a:prstGeom prst="rect">
            <a:avLst/>
          </a:prstGeom>
          <a:noFill/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76470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 smtClean="0">
                <a:solidFill>
                  <a:srgbClr val="FFC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정적인 애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540568" y="4797152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동적인 애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540568" y="5517232"/>
            <a:ext cx="433082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데이터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함수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객체 등</a:t>
            </a:r>
            <a:endParaRPr kumimoji="0" lang="en-US" altLang="ko-KR" sz="28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aseline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function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1412776"/>
            <a:ext cx="2339752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{% block body %}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{% </a:t>
            </a:r>
            <a:r>
              <a:rPr kumimoji="0" lang="en-US" altLang="ko-KR" sz="2800" b="0" i="0" u="none" strike="noStrike" kern="1200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end</a:t>
            </a:r>
            <a:r>
              <a:rPr lang="en-US" altLang="ko-KR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block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 %}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951496">
            <a:off x="3422365" y="1340439"/>
            <a:ext cx="504056" cy="1245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4355990">
            <a:off x="3030359" y="4107570"/>
            <a:ext cx="504056" cy="1055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220072" y="184482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동적으로 </a:t>
            </a:r>
            <a:r>
              <a:rPr lang="en-US" altLang="ko-KR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 </a:t>
            </a:r>
            <a:r>
              <a:rPr lang="ko-KR" altLang="en-US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파일 생성</a:t>
            </a:r>
            <a:endParaRPr lang="en-US" altLang="ko-KR" sz="2800" noProof="0" dirty="0" smtClean="0">
              <a:solidFill>
                <a:srgbClr val="FF0000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228184" y="2492896"/>
            <a:ext cx="2736304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&lt;div&gt;Hello world&lt;/div&gt;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643245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</a:rPr>
              <a:t>동적인 애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없으면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페이스북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같은웹서비스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절대 못 만든다</a:t>
            </a:r>
            <a:endParaRPr lang="ko-KR" altLang="en-US" sz="2800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반복문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돌려 하나하나 꺼내줘요</a:t>
            </a:r>
            <a:endParaRPr lang="ko-KR" altLang="en-US" dirty="0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467544" y="530120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Jinja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 </a:t>
            </a:r>
            <a:r>
              <a:rPr kumimoji="0" lang="ko-KR" alt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문법에서는 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for</a:t>
            </a:r>
            <a:r>
              <a:rPr kumimoji="0" lang="ko-KR" alt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를 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{% ~ %}</a:t>
            </a:r>
            <a:r>
              <a:rPr kumimoji="0" lang="ko-KR" altLang="en-US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로 쓴다</a:t>
            </a:r>
            <a:r>
              <a:rPr kumimoji="0" lang="en-US" altLang="ko-KR" sz="4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!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 l="19372" t="31920" r="44718" b="52960"/>
          <a:stretch>
            <a:fillRect/>
          </a:stretch>
        </p:blipFill>
        <p:spPr bwMode="auto">
          <a:xfrm>
            <a:off x="1907704" y="2564904"/>
            <a:ext cx="5472608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979712" y="2708920"/>
            <a:ext cx="52565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979712" y="3356992"/>
            <a:ext cx="5256584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/>
          <a:lstStyle/>
          <a:p>
            <a:r>
              <a:rPr lang="ko-KR" altLang="en-US" dirty="0" err="1" smtClean="0"/>
              <a:t>바로바</a:t>
            </a:r>
            <a:r>
              <a:rPr lang="ko-KR" altLang="en-US" dirty="0" err="1"/>
              <a:t>로</a:t>
            </a:r>
            <a:r>
              <a:rPr lang="ko-KR" altLang="en-US" dirty="0" smtClean="0"/>
              <a:t> 결과를 확인해 줍시다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수프 중에 </a:t>
            </a:r>
            <a:r>
              <a:rPr lang="en-US" altLang="ko-KR" dirty="0" smtClean="0"/>
              <a:t>&lt;h2&gt;</a:t>
            </a:r>
            <a:r>
              <a:rPr lang="ko-KR" altLang="en-US" dirty="0" smtClean="0"/>
              <a:t>만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9540" y="1844824"/>
            <a:ext cx="8327232" cy="4684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우리가 </a:t>
            </a:r>
            <a:r>
              <a:rPr lang="ko-KR" altLang="en-US" dirty="0" err="1" smtClean="0"/>
              <a:t>필요한건</a:t>
            </a:r>
            <a:r>
              <a:rPr lang="ko-KR" altLang="en-US" dirty="0" smtClean="0"/>
              <a:t> </a:t>
            </a:r>
            <a:r>
              <a:rPr lang="en-US" altLang="ko-KR" dirty="0" smtClean="0"/>
              <a:t>h2 </a:t>
            </a:r>
            <a:r>
              <a:rPr lang="ko-KR" altLang="en-US" dirty="0" smtClean="0"/>
              <a:t>안에 있는 </a:t>
            </a:r>
            <a:r>
              <a:rPr lang="en-US" altLang="ko-KR" dirty="0" smtClean="0"/>
              <a:t>a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이렇게 한번 더</a:t>
            </a:r>
            <a:endParaRPr lang="ko-KR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 l="20317" t="33600" r="45663" b="42960"/>
          <a:stretch>
            <a:fillRect/>
          </a:stretch>
        </p:blipFill>
        <p:spPr bwMode="auto">
          <a:xfrm>
            <a:off x="1979712" y="2708920"/>
            <a:ext cx="5184576" cy="2009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직사각형 5"/>
          <p:cNvSpPr/>
          <p:nvPr/>
        </p:nvSpPr>
        <p:spPr>
          <a:xfrm>
            <a:off x="1979712" y="3068960"/>
            <a:ext cx="44644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979712" y="3717032"/>
            <a:ext cx="446449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수프 중에 </a:t>
            </a:r>
            <a:r>
              <a:rPr lang="en-US" altLang="ko-KR" dirty="0" smtClean="0"/>
              <a:t>&lt;h2&gt; </a:t>
            </a:r>
            <a:r>
              <a:rPr lang="ko-KR" altLang="en-US" dirty="0" smtClean="0"/>
              <a:t>중에 </a:t>
            </a:r>
            <a:r>
              <a:rPr lang="en-US" altLang="ko-KR" dirty="0" smtClean="0"/>
              <a:t>&lt;a&gt;</a:t>
            </a:r>
            <a:r>
              <a:rPr lang="ko-KR" altLang="en-US" dirty="0" smtClean="0"/>
              <a:t>만</a:t>
            </a:r>
            <a:r>
              <a:rPr lang="en-US" altLang="ko-KR" dirty="0" smtClean="0"/>
              <a:t>!</a:t>
            </a:r>
            <a:br>
              <a:rPr lang="en-US" altLang="ko-KR" dirty="0" smtClean="0"/>
            </a:br>
            <a:r>
              <a:rPr lang="ko-KR" altLang="en-US" dirty="0" smtClean="0"/>
              <a:t>뭔가 필요한 것만 남은 느낌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r="-485" b="17551"/>
          <a:stretch>
            <a:fillRect/>
          </a:stretch>
        </p:blipFill>
        <p:spPr bwMode="auto">
          <a:xfrm>
            <a:off x="323528" y="1772816"/>
            <a:ext cx="8820472" cy="407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근데 왜 이렇게 </a:t>
            </a:r>
            <a:r>
              <a:rPr lang="ko-KR" altLang="en-US" dirty="0" err="1" smtClean="0"/>
              <a:t>더럽</a:t>
            </a:r>
            <a:r>
              <a:rPr lang="en-US" altLang="ko-KR" dirty="0" smtClean="0"/>
              <a:t>…?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r="-485" b="17551"/>
          <a:stretch>
            <a:fillRect/>
          </a:stretch>
        </p:blipFill>
        <p:spPr bwMode="auto">
          <a:xfrm>
            <a:off x="251520" y="1772816"/>
            <a:ext cx="8820472" cy="4070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수프는 태그까지 다 텍스트로 반환해주기 때문에 다시 </a:t>
            </a:r>
            <a:r>
              <a:rPr lang="ko-KR" altLang="en-US" dirty="0" err="1" smtClean="0"/>
              <a:t>분해해줘야해</a:t>
            </a:r>
            <a:r>
              <a:rPr lang="ko-KR" altLang="en-US" dirty="0" err="1"/>
              <a:t>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924944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멀고 먼 </a:t>
            </a:r>
            <a:r>
              <a:rPr lang="ko-KR" altLang="en-US" dirty="0" err="1" smtClean="0"/>
              <a:t>파싱의</a:t>
            </a:r>
            <a:r>
              <a:rPr lang="ko-KR" altLang="en-US" dirty="0" smtClean="0"/>
              <a:t> 길</a:t>
            </a:r>
            <a:r>
              <a:rPr lang="en-US" altLang="ko-KR" dirty="0" smtClean="0"/>
              <a:t>…</a:t>
            </a:r>
            <a:r>
              <a:rPr lang="ko-KR" altLang="en-US" dirty="0" err="1" smtClean="0"/>
              <a:t>ㅠㅠ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텍스트만 꺼낼래요</a:t>
            </a:r>
            <a:r>
              <a:rPr lang="en-US" altLang="ko-KR" dirty="0" smtClean="0"/>
              <a:t>.</a:t>
            </a:r>
            <a:r>
              <a:rPr lang="ko-KR" altLang="en-US" dirty="0"/>
              <a:t> </a:t>
            </a:r>
            <a:r>
              <a:rPr lang="en-US" altLang="ko-KR" dirty="0" smtClean="0"/>
              <a:t>&lt;, /&gt; </a:t>
            </a:r>
            <a:r>
              <a:rPr lang="ko-KR" altLang="en-US" dirty="0" smtClean="0"/>
              <a:t>보기 싫음</a:t>
            </a:r>
            <a:endParaRPr lang="ko-KR" altLang="en-US" dirty="0"/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 cstate="print"/>
          <a:srcRect l="19845" t="32760" r="44958" b="46240"/>
          <a:stretch>
            <a:fillRect/>
          </a:stretch>
        </p:blipFill>
        <p:spPr bwMode="auto">
          <a:xfrm>
            <a:off x="1619672" y="2852936"/>
            <a:ext cx="5364088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915816" y="2780928"/>
            <a:ext cx="4330824" cy="580926"/>
          </a:xfrm>
        </p:spPr>
        <p:txBody>
          <a:bodyPr>
            <a:normAutofit/>
          </a:bodyPr>
          <a:lstStyle/>
          <a:p>
            <a:r>
              <a:rPr lang="ko-KR" altLang="en-US" sz="2800" dirty="0" smtClean="0"/>
              <a:t>템플릿 엔진</a:t>
            </a:r>
            <a:endParaRPr lang="ko-KR" altLang="en-US" sz="2800" dirty="0"/>
          </a:p>
        </p:txBody>
      </p:sp>
      <p:pic>
        <p:nvPicPr>
          <p:cNvPr id="6146" name="Picture 2" descr="http://www.pocoo.org/_images/jinja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3501008"/>
            <a:ext cx="1912268" cy="692059"/>
          </a:xfrm>
          <a:prstGeom prst="rect">
            <a:avLst/>
          </a:prstGeom>
          <a:noFill/>
        </p:spPr>
      </p:pic>
      <p:sp>
        <p:nvSpPr>
          <p:cNvPr id="5" name="제목 1"/>
          <p:cNvSpPr txBox="1">
            <a:spLocks/>
          </p:cNvSpPr>
          <p:nvPr/>
        </p:nvSpPr>
        <p:spPr>
          <a:xfrm>
            <a:off x="0" y="76470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rgbClr val="FFC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2.html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-540568" y="4797152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__</a:t>
            </a:r>
            <a:r>
              <a:rPr lang="en-US" altLang="ko-KR" sz="2800" noProof="0" dirty="0" err="1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init__.py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-540568" y="5517232"/>
            <a:ext cx="4330824" cy="7200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데이터</a:t>
            </a: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함수</a:t>
            </a: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, </a:t>
            </a:r>
            <a:r>
              <a:rPr kumimoji="0" lang="ko-KR" altLang="en-US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객체 등</a:t>
            </a:r>
            <a:endParaRPr kumimoji="0" lang="en-US" altLang="ko-KR" sz="2800" b="0" i="0" u="none" strike="noStrike" kern="1200" cap="none" spc="0" normalizeH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baseline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Data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function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0" y="1412776"/>
            <a:ext cx="2339752" cy="1728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{% block body %}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{% </a:t>
            </a:r>
            <a:r>
              <a:rPr kumimoji="0" lang="en-US" altLang="ko-KR" sz="2800" b="0" i="0" u="none" strike="noStrike" kern="1200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end</a:t>
            </a:r>
            <a:r>
              <a:rPr lang="en-US" altLang="ko-KR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block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 %}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9" name="아래쪽 화살표 8"/>
          <p:cNvSpPr/>
          <p:nvPr/>
        </p:nvSpPr>
        <p:spPr>
          <a:xfrm rot="18951496">
            <a:off x="3422365" y="1340439"/>
            <a:ext cx="504056" cy="12454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아래쪽 화살표 9"/>
          <p:cNvSpPr/>
          <p:nvPr/>
        </p:nvSpPr>
        <p:spPr>
          <a:xfrm rot="14355990">
            <a:off x="3030359" y="4107570"/>
            <a:ext cx="504056" cy="10558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제목 1"/>
          <p:cNvSpPr txBox="1">
            <a:spLocks/>
          </p:cNvSpPr>
          <p:nvPr/>
        </p:nvSpPr>
        <p:spPr>
          <a:xfrm>
            <a:off x="5220072" y="1844824"/>
            <a:ext cx="4330824" cy="5809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algn="ctr">
              <a:spcBef>
                <a:spcPct val="0"/>
              </a:spcBef>
            </a:pPr>
            <a:r>
              <a:rPr lang="en-US" altLang="ko-KR" sz="2800" noProof="0" dirty="0" smtClean="0">
                <a:solidFill>
                  <a:srgbClr val="FF0000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54.64.200.183 /media</a:t>
            </a:r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6228184" y="2492896"/>
            <a:ext cx="2736304" cy="1944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</a:t>
            </a: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html&gt;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&lt;/head&gt;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&lt;body&gt;</a:t>
            </a: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800" noProof="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  <a:cs typeface="+mj-cs"/>
              </a:rPr>
              <a:t>&lt;div&gt;Hello world&lt;/div&gt;</a:t>
            </a:r>
            <a:endParaRPr lang="en-US" altLang="ko-KR" sz="2800" dirty="0" smtClean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&lt;/body&gt;</a:t>
            </a:r>
            <a:endParaRPr kumimoji="0" lang="ko-KR" alt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95936" y="5643245"/>
            <a:ext cx="43204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solidFill>
                  <a:srgbClr val="0070C0"/>
                </a:solidFill>
                <a:latin typeface="배달의민족 한나" pitchFamily="18" charset="-127"/>
                <a:ea typeface="배달의민족 한나" pitchFamily="18" charset="-127"/>
              </a:rPr>
              <a:t>동적인 애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없으면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페이스북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</a:t>
            </a:r>
            <a:r>
              <a:rPr lang="ko-KR" altLang="en-US" sz="2800" dirty="0" err="1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같은웹서비스</a:t>
            </a:r>
            <a:r>
              <a:rPr lang="ko-KR" altLang="en-US" sz="2800" dirty="0" smtClean="0">
                <a:solidFill>
                  <a:schemeClr val="bg1"/>
                </a:solidFill>
                <a:latin typeface="배달의민족 한나" pitchFamily="18" charset="-127"/>
                <a:ea typeface="배달의민족 한나" pitchFamily="18" charset="-127"/>
              </a:rPr>
              <a:t> 절대 못 만든다</a:t>
            </a:r>
            <a:endParaRPr lang="ko-KR" altLang="en-US" sz="2800" dirty="0">
              <a:solidFill>
                <a:schemeClr val="bg1"/>
              </a:solidFill>
              <a:latin typeface="배달의민족 한나" pitchFamily="18" charset="-127"/>
              <a:ea typeface="배달의민족 한나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올 </a:t>
            </a:r>
            <a:r>
              <a:rPr lang="ko-KR" altLang="en-US" dirty="0" err="1" smtClean="0"/>
              <a:t>ㅋ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988840"/>
            <a:ext cx="7812360" cy="4394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정리 좀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&lt;</a:t>
            </a:r>
            <a:r>
              <a:rPr lang="en-US" altLang="ko-KR" dirty="0" err="1" smtClean="0"/>
              <a:t>li</a:t>
            </a:r>
            <a:r>
              <a:rPr lang="en-US" altLang="ko-KR" dirty="0" smtClean="0"/>
              <a:t>&gt;</a:t>
            </a:r>
            <a:r>
              <a:rPr lang="ko-KR" altLang="en-US" dirty="0" smtClean="0"/>
              <a:t>태그로 묶자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pic>
        <p:nvPicPr>
          <p:cNvPr id="31748" name="Picture 4"/>
          <p:cNvPicPr>
            <a:picLocks noChangeAspect="1" noChangeArrowheads="1"/>
          </p:cNvPicPr>
          <p:nvPr/>
        </p:nvPicPr>
        <p:blipFill>
          <a:blip r:embed="rId2" cstate="print"/>
          <a:srcRect l="20000" t="31920" r="45508" b="47080"/>
          <a:stretch>
            <a:fillRect/>
          </a:stretch>
        </p:blipFill>
        <p:spPr bwMode="auto">
          <a:xfrm>
            <a:off x="1619672" y="2996952"/>
            <a:ext cx="5256584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619672" y="3789040"/>
            <a:ext cx="648072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779912" y="3789040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오오오오</a:t>
            </a:r>
            <a:r>
              <a:rPr lang="ko-KR" altLang="en-US" dirty="0" smtClean="0"/>
              <a:t> 기사리스트 완성</a:t>
            </a:r>
            <a:endParaRPr lang="ko-KR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 r="64803" b="47921"/>
          <a:stretch>
            <a:fillRect/>
          </a:stretch>
        </p:blipFill>
        <p:spPr bwMode="auto">
          <a:xfrm>
            <a:off x="1763688" y="1700808"/>
            <a:ext cx="5364088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근데 누르면 링크되게 하고 싶어요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467544" y="2852936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배달의민족 한나" pitchFamily="18" charset="-127"/>
                <a:ea typeface="배달의민족 한나" pitchFamily="18" charset="-127"/>
                <a:cs typeface="+mj-cs"/>
              </a:rPr>
              <a:t>!!!!</a:t>
            </a:r>
            <a:endParaRPr kumimoji="0" lang="ko-KR" altLang="en-US" sz="4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배달의민족 한나" pitchFamily="18" charset="-127"/>
              <a:ea typeface="배달의민족 한나" pitchFamily="18" charset="-127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413792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ko-KR" altLang="en-US" dirty="0" err="1" smtClean="0"/>
              <a:t>요로케</a:t>
            </a:r>
            <a:r>
              <a:rPr lang="ko-KR" altLang="en-US" dirty="0" smtClean="0"/>
              <a:t> </a:t>
            </a:r>
            <a:r>
              <a:rPr lang="en-US" altLang="ko-KR" dirty="0" smtClean="0"/>
              <a:t>a</a:t>
            </a:r>
            <a:r>
              <a:rPr lang="ko-KR" altLang="en-US" dirty="0" smtClean="0"/>
              <a:t>태그로 묶어주고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안에 </a:t>
            </a:r>
            <a:r>
              <a:rPr lang="en-US" altLang="ko-KR" dirty="0" err="1" smtClean="0"/>
              <a:t>href</a:t>
            </a:r>
            <a:r>
              <a:rPr lang="ko-KR" altLang="en-US" dirty="0" smtClean="0"/>
              <a:t>속성에 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href</a:t>
            </a:r>
            <a:r>
              <a:rPr lang="ko-KR" altLang="en-US" dirty="0" smtClean="0"/>
              <a:t>값 넣어주면</a:t>
            </a:r>
            <a:r>
              <a:rPr lang="en-US" altLang="ko-KR" dirty="0" smtClean="0"/>
              <a:t>~</a:t>
            </a:r>
            <a:endParaRPr lang="ko-KR" altLang="en-US" dirty="0"/>
          </a:p>
        </p:txBody>
      </p:sp>
      <p:pic>
        <p:nvPicPr>
          <p:cNvPr id="32773" name="Picture 5"/>
          <p:cNvPicPr>
            <a:picLocks noChangeAspect="1" noChangeArrowheads="1"/>
          </p:cNvPicPr>
          <p:nvPr/>
        </p:nvPicPr>
        <p:blipFill>
          <a:blip r:embed="rId2" cstate="print"/>
          <a:srcRect l="19528" t="31920" r="32990" b="47080"/>
          <a:stretch>
            <a:fillRect/>
          </a:stretch>
        </p:blipFill>
        <p:spPr bwMode="auto">
          <a:xfrm>
            <a:off x="1043608" y="2924944"/>
            <a:ext cx="7236296" cy="18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763688" y="3717032"/>
            <a:ext cx="5472608" cy="36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된다ㅠㅠㅠㅠㅠㅠㅠ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r="63618" b="50441"/>
          <a:stretch>
            <a:fillRect/>
          </a:stretch>
        </p:blipFill>
        <p:spPr bwMode="auto">
          <a:xfrm>
            <a:off x="1547664" y="1916832"/>
            <a:ext cx="5544616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위 아래 </a:t>
            </a:r>
            <a:r>
              <a:rPr lang="en-US" altLang="ko-KR" dirty="0" smtClean="0"/>
              <a:t>UL</a:t>
            </a:r>
            <a:r>
              <a:rPr lang="ko-KR" altLang="en-US" dirty="0" smtClean="0"/>
              <a:t>태그</a:t>
            </a:r>
            <a:r>
              <a:rPr lang="en-US" altLang="ko-KR" dirty="0" smtClean="0"/>
              <a:t>, h2</a:t>
            </a:r>
            <a:r>
              <a:rPr lang="ko-KR" altLang="en-US" dirty="0" smtClean="0"/>
              <a:t>태그 넣어주세요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 l="19845" t="28560" r="34323" b="39521"/>
          <a:stretch>
            <a:fillRect/>
          </a:stretch>
        </p:blipFill>
        <p:spPr bwMode="auto">
          <a:xfrm>
            <a:off x="827584" y="2348880"/>
            <a:ext cx="6984776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dirty="0" smtClean="0"/>
              <a:t>UL </a:t>
            </a:r>
            <a:r>
              <a:rPr lang="ko-KR" altLang="en-US" sz="3600" dirty="0" smtClean="0"/>
              <a:t>태그 앞뒤로 달아주고 </a:t>
            </a:r>
            <a:r>
              <a:rPr lang="en-US" altLang="ko-KR" sz="3600" dirty="0" smtClean="0"/>
              <a:t>h2</a:t>
            </a:r>
            <a:r>
              <a:rPr lang="ko-KR" altLang="en-US" sz="3600" dirty="0" smtClean="0"/>
              <a:t>로 </a:t>
            </a:r>
            <a:r>
              <a:rPr lang="ko-KR" altLang="en-US" sz="3600" dirty="0" err="1" smtClean="0"/>
              <a:t>제목달면</a:t>
            </a:r>
            <a:r>
              <a:rPr lang="ko-KR" altLang="en-US" sz="3600" dirty="0" smtClean="0"/>
              <a:t> 끝</a:t>
            </a:r>
            <a:r>
              <a:rPr lang="en-US" altLang="ko-KR" sz="3600" dirty="0" smtClean="0"/>
              <a:t>!</a:t>
            </a:r>
            <a:endParaRPr lang="ko-KR" altLang="en-US" sz="36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19845" t="21840" r="33378" b="46241"/>
          <a:stretch>
            <a:fillRect/>
          </a:stretch>
        </p:blipFill>
        <p:spPr bwMode="auto">
          <a:xfrm>
            <a:off x="971600" y="2420888"/>
            <a:ext cx="7128792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524000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같은 작업을 반복하면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진자</a:t>
            </a:r>
            <a:r>
              <a:rPr lang="en-US" altLang="ko-KR" dirty="0" smtClean="0"/>
              <a:t>2 </a:t>
            </a:r>
            <a:r>
              <a:rPr lang="ko-KR" altLang="en-US" dirty="0" smtClean="0"/>
              <a:t>문법</a:t>
            </a:r>
            <a:r>
              <a:rPr lang="en-US" altLang="ko-KR" dirty="0" smtClean="0"/>
              <a:t>(syntax)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{{ </a:t>
            </a:r>
            <a:r>
              <a:rPr lang="ko-KR" altLang="en-US" dirty="0" smtClean="0"/>
              <a:t>변수 </a:t>
            </a:r>
            <a:r>
              <a:rPr lang="en-US" altLang="ko-KR" dirty="0" smtClean="0"/>
              <a:t>}}</a:t>
            </a:r>
          </a:p>
          <a:p>
            <a:endParaRPr lang="en-US" altLang="ko-KR" dirty="0"/>
          </a:p>
          <a:p>
            <a:r>
              <a:rPr lang="en-US" altLang="ko-KR" dirty="0" smtClean="0"/>
              <a:t>{% for ~ in ~ %}</a:t>
            </a:r>
          </a:p>
          <a:p>
            <a:pPr>
              <a:buNone/>
            </a:pPr>
            <a:r>
              <a:rPr lang="en-US" altLang="ko-KR" dirty="0" smtClean="0"/>
              <a:t>    {% </a:t>
            </a:r>
            <a:r>
              <a:rPr lang="en-US" altLang="ko-KR" dirty="0" err="1" smtClean="0"/>
              <a:t>endfor</a:t>
            </a:r>
            <a:r>
              <a:rPr lang="en-US" altLang="ko-KR" dirty="0" smtClean="0"/>
              <a:t> %}</a:t>
            </a:r>
          </a:p>
          <a:p>
            <a:pPr>
              <a:buNone/>
            </a:pPr>
            <a:endParaRPr lang="en-US" altLang="ko-KR" dirty="0"/>
          </a:p>
          <a:p>
            <a:r>
              <a:rPr lang="en-US" altLang="ko-KR" dirty="0" smtClean="0"/>
              <a:t>{% if ~ %}</a:t>
            </a:r>
          </a:p>
          <a:p>
            <a:pPr>
              <a:buNone/>
            </a:pPr>
            <a:r>
              <a:rPr lang="en-US" altLang="ko-KR" dirty="0" smtClean="0"/>
              <a:t>    {% </a:t>
            </a:r>
            <a:r>
              <a:rPr lang="en-US" altLang="ko-KR" dirty="0" err="1" smtClean="0"/>
              <a:t>endif</a:t>
            </a:r>
            <a:r>
              <a:rPr lang="en-US" altLang="ko-KR" dirty="0" smtClean="0"/>
              <a:t> %}</a:t>
            </a:r>
          </a:p>
          <a:p>
            <a:pPr>
              <a:buNone/>
            </a:pPr>
            <a:endParaRPr lang="en-US" altLang="ko-KR" dirty="0"/>
          </a:p>
          <a:p>
            <a:r>
              <a:rPr lang="en-US" altLang="ko-KR" dirty="0" smtClean="0"/>
              <a:t>{% block ~ %}</a:t>
            </a:r>
          </a:p>
          <a:p>
            <a:pPr>
              <a:buNone/>
            </a:pPr>
            <a:r>
              <a:rPr lang="en-US" altLang="ko-KR" dirty="0"/>
              <a:t> </a:t>
            </a:r>
            <a:r>
              <a:rPr lang="en-US" altLang="ko-KR" dirty="0" smtClean="0"/>
              <a:t>   {% </a:t>
            </a:r>
            <a:r>
              <a:rPr lang="en-US" altLang="ko-KR" dirty="0" err="1" smtClean="0"/>
              <a:t>endblock</a:t>
            </a:r>
            <a:r>
              <a:rPr lang="en-US" altLang="ko-KR" dirty="0" smtClean="0"/>
              <a:t> %}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4572000" y="2780928"/>
            <a:ext cx="4572000" cy="20036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altLang="ko-KR" sz="2700" dirty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{% if ~ </a:t>
            </a:r>
            <a:r>
              <a:rPr lang="en-US" altLang="ko-KR" sz="2700" dirty="0" smtClean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%}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700" dirty="0" smtClean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    {% </a:t>
            </a:r>
            <a:r>
              <a:rPr lang="en-US" altLang="ko-KR" sz="2700" dirty="0" err="1" smtClean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elseif</a:t>
            </a:r>
            <a:r>
              <a:rPr lang="en-US" altLang="ko-KR" sz="2700" dirty="0" smtClean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 %}</a:t>
            </a: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700" dirty="0" smtClean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    {% else %}</a:t>
            </a:r>
            <a:endParaRPr lang="en-US" altLang="ko-KR" sz="2700" dirty="0">
              <a:solidFill>
                <a:prstClr val="white"/>
              </a:solidFill>
              <a:latin typeface="배달의민족 한나" pitchFamily="18" charset="-127"/>
              <a:ea typeface="배달의민족 한나" pitchFamily="18" charset="-127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ko-KR" sz="2700" dirty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    {% </a:t>
            </a:r>
            <a:r>
              <a:rPr lang="en-US" altLang="ko-KR" sz="2700" dirty="0" err="1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endif</a:t>
            </a:r>
            <a:r>
              <a:rPr lang="en-US" altLang="ko-KR" sz="2700" dirty="0">
                <a:solidFill>
                  <a:prstClr val="white"/>
                </a:solidFill>
                <a:latin typeface="배달의민족 한나" pitchFamily="18" charset="-127"/>
                <a:ea typeface="배달의민족 한나" pitchFamily="18" charset="-127"/>
              </a:rPr>
              <a:t> %}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r="44246" b="7601"/>
          <a:stretch>
            <a:fillRect/>
          </a:stretch>
        </p:blipFill>
        <p:spPr bwMode="auto">
          <a:xfrm>
            <a:off x="2051720" y="1628800"/>
            <a:ext cx="5413692" cy="5046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완성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924944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꾸미는 건 알아서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사용하기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36119" r="10699" b="43721"/>
          <a:stretch>
            <a:fillRect/>
          </a:stretch>
        </p:blipFill>
        <p:spPr bwMode="auto">
          <a:xfrm>
            <a:off x="539552" y="1988840"/>
            <a:ext cx="8028384" cy="13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 l="19372" t="21000" r="58421" b="50441"/>
          <a:stretch>
            <a:fillRect/>
          </a:stretch>
        </p:blipFill>
        <p:spPr bwMode="auto">
          <a:xfrm>
            <a:off x="827584" y="3933056"/>
            <a:ext cx="338437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 cstate="print"/>
          <a:srcRect r="81100" b="74800"/>
          <a:stretch>
            <a:fillRect/>
          </a:stretch>
        </p:blipFill>
        <p:spPr bwMode="auto">
          <a:xfrm>
            <a:off x="4932040" y="4005064"/>
            <a:ext cx="28803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직사각형 6"/>
          <p:cNvSpPr/>
          <p:nvPr/>
        </p:nvSpPr>
        <p:spPr>
          <a:xfrm>
            <a:off x="1043608" y="2564904"/>
            <a:ext cx="2592288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899592" y="4077072"/>
            <a:ext cx="1944216" cy="4320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4869160"/>
            <a:ext cx="864096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리스트 사용하기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 l="19372" t="36119" r="10699" b="43721"/>
          <a:stretch>
            <a:fillRect/>
          </a:stretch>
        </p:blipFill>
        <p:spPr bwMode="auto">
          <a:xfrm>
            <a:off x="539552" y="1988840"/>
            <a:ext cx="8028384" cy="130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 cstate="print"/>
          <a:srcRect l="19372" t="21000" r="58421" b="50441"/>
          <a:stretch>
            <a:fillRect/>
          </a:stretch>
        </p:blipFill>
        <p:spPr bwMode="auto">
          <a:xfrm>
            <a:off x="827584" y="3933056"/>
            <a:ext cx="3384376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4" cstate="print"/>
          <a:srcRect r="81100" b="74800"/>
          <a:stretch>
            <a:fillRect/>
          </a:stretch>
        </p:blipFill>
        <p:spPr bwMode="auto">
          <a:xfrm>
            <a:off x="4932040" y="4005064"/>
            <a:ext cx="2880320" cy="2160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직사각형 9"/>
          <p:cNvSpPr/>
          <p:nvPr/>
        </p:nvSpPr>
        <p:spPr>
          <a:xfrm>
            <a:off x="899592" y="5229200"/>
            <a:ext cx="3240360" cy="10801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123728" y="2060848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71600" y="2276872"/>
            <a:ext cx="72008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971600" y="2492896"/>
            <a:ext cx="100811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195736" y="2492896"/>
            <a:ext cx="144016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971600" y="2708920"/>
            <a:ext cx="2664296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716016" y="2924944"/>
            <a:ext cx="352839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563888" y="2924944"/>
            <a:ext cx="1080120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755576" y="4149080"/>
            <a:ext cx="2088232" cy="28803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8229600" cy="1143000"/>
          </a:xfrm>
        </p:spPr>
        <p:txBody>
          <a:bodyPr>
            <a:noAutofit/>
          </a:bodyPr>
          <a:lstStyle/>
          <a:p>
            <a:r>
              <a:rPr lang="ko-KR" altLang="en-US" sz="4000" dirty="0" err="1" smtClean="0">
                <a:solidFill>
                  <a:schemeClr val="bg1"/>
                </a:solidFill>
              </a:rPr>
              <a:t>스타트업</a:t>
            </a: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en-US" altLang="ko-KR" sz="4000" dirty="0" smtClean="0">
                <a:solidFill>
                  <a:schemeClr val="bg1"/>
                </a:solidFill>
              </a:rPr>
              <a:t>3</a:t>
            </a:r>
            <a:r>
              <a:rPr lang="ko-KR" altLang="en-US" sz="4000" dirty="0" smtClean="0">
                <a:solidFill>
                  <a:schemeClr val="bg1"/>
                </a:solidFill>
              </a:rPr>
              <a:t>대 미디어 최신기사를</a:t>
            </a:r>
            <a:r>
              <a:rPr lang="en-US" altLang="ko-KR" sz="4000" dirty="0" smtClean="0">
                <a:solidFill>
                  <a:schemeClr val="bg1"/>
                </a:solidFill>
              </a:rPr>
              <a:t/>
            </a:r>
            <a:br>
              <a:rPr lang="en-US" altLang="ko-KR" sz="4000" dirty="0" smtClean="0">
                <a:solidFill>
                  <a:schemeClr val="bg1"/>
                </a:solidFill>
              </a:rPr>
            </a:br>
            <a:r>
              <a:rPr lang="ko-KR" altLang="en-US" sz="4000" dirty="0" smtClean="0">
                <a:solidFill>
                  <a:schemeClr val="bg1"/>
                </a:solidFill>
              </a:rPr>
              <a:t> </a:t>
            </a:r>
            <a:r>
              <a:rPr lang="ko-KR" altLang="en-US" sz="4000" dirty="0" smtClean="0">
                <a:solidFill>
                  <a:srgbClr val="FF0000"/>
                </a:solidFill>
              </a:rPr>
              <a:t>한눈에 </a:t>
            </a:r>
            <a:r>
              <a:rPr lang="ko-KR" altLang="en-US" sz="4000" dirty="0" err="1" smtClean="0">
                <a:solidFill>
                  <a:schemeClr val="bg1"/>
                </a:solidFill>
              </a:rPr>
              <a:t>보고싶다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r>
              <a:rPr lang="ko-KR" altLang="en-US" dirty="0" smtClean="0"/>
              <a:t>어떻게</a:t>
            </a:r>
            <a:r>
              <a:rPr lang="en-US" altLang="ko-KR" dirty="0" smtClean="0"/>
              <a:t>?</a:t>
            </a:r>
          </a:p>
          <a:p>
            <a:endParaRPr lang="en-US" altLang="ko-KR" dirty="0"/>
          </a:p>
          <a:p>
            <a:pPr>
              <a:buNone/>
            </a:pPr>
            <a:r>
              <a:rPr lang="ko-KR" altLang="en-US" sz="16600" dirty="0" err="1" smtClean="0"/>
              <a:t>파싱</a:t>
            </a:r>
            <a:endParaRPr lang="ko-KR" altLang="en-US" sz="16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537</Words>
  <Application>Microsoft Office PowerPoint</Application>
  <PresentationFormat>화면 슬라이드 쇼(4:3)</PresentationFormat>
  <Paragraphs>149</Paragraphs>
  <Slides>51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2" baseType="lpstr">
      <vt:lpstr>Office 테마</vt:lpstr>
      <vt:lpstr>진자2</vt:lpstr>
      <vt:lpstr>템플릿 엔진</vt:lpstr>
      <vt:lpstr>템플릿 엔진</vt:lpstr>
      <vt:lpstr>템플릿 엔진</vt:lpstr>
      <vt:lpstr>진자2 문법(syntax)</vt:lpstr>
      <vt:lpstr>변수 사용하기</vt:lpstr>
      <vt:lpstr>리스트 사용하기</vt:lpstr>
      <vt:lpstr>스타트업 3대 미디어 최신기사를  한눈에 보고싶다</vt:lpstr>
      <vt:lpstr>슬라이드 9</vt:lpstr>
      <vt:lpstr>슬라이드 10</vt:lpstr>
      <vt:lpstr>슬라이드 11</vt:lpstr>
      <vt:lpstr>어렵지 않아요</vt:lpstr>
      <vt:lpstr>개 어려워요</vt:lpstr>
      <vt:lpstr>혼자하면.</vt:lpstr>
      <vt:lpstr>같이하면</vt:lpstr>
      <vt:lpstr>쉽….</vt:lpstr>
      <vt:lpstr>시작은 @app.route def ~():</vt:lpstr>
      <vt:lpstr>다음으로 임포트를 해와요</vt:lpstr>
      <vt:lpstr>URL을 문자열이 아닌 URL객체로 만들어 주세요</vt:lpstr>
      <vt:lpstr>URL 객체를 파싱하자!</vt:lpstr>
      <vt:lpstr>슬라이드 21</vt:lpstr>
      <vt:lpstr>__init__.py 부분 끝.</vt:lpstr>
      <vt:lpstr>원하는 부분 찾기 (ctrlshift+c)</vt:lpstr>
      <vt:lpstr>템플릿(2.html) 작성 시작!</vt:lpstr>
      <vt:lpstr>슬라이드 25</vt:lpstr>
      <vt:lpstr>잘되는지 한번</vt:lpstr>
      <vt:lpstr>수프가 잘 만들어졌네요</vt:lpstr>
      <vt:lpstr>근데 이렇게 하면 안 나와요</vt:lpstr>
      <vt:lpstr>FATAL ERROR</vt:lpstr>
      <vt:lpstr>FOR문(반복문)을 돌려 하나하나 꺼내줘요</vt:lpstr>
      <vt:lpstr>바로바로 결과를 확인해 줍시다</vt:lpstr>
      <vt:lpstr>수프 중에 &lt;h2&gt;만!</vt:lpstr>
      <vt:lpstr>우리가 필요한건 h2 안에 있는 a</vt:lpstr>
      <vt:lpstr>이렇게 한번 더</vt:lpstr>
      <vt:lpstr>수프 중에 &lt;h2&gt; 중에 &lt;a&gt;만! 뭔가 필요한 것만 남은 느낌</vt:lpstr>
      <vt:lpstr>근데 왜 이렇게 더럽…?</vt:lpstr>
      <vt:lpstr>수프는 태그까지 다 텍스트로 반환해주기 때문에 다시 분해해줘야해요</vt:lpstr>
      <vt:lpstr>멀고 먼 파싱의 길…ㅠㅠ</vt:lpstr>
      <vt:lpstr>텍스트만 꺼낼래요. &lt;, /&gt; 보기 싫음</vt:lpstr>
      <vt:lpstr>올 ㅋ</vt:lpstr>
      <vt:lpstr>정리 좀…</vt:lpstr>
      <vt:lpstr>오오오오 기사리스트 완성</vt:lpstr>
      <vt:lpstr>근데 누르면 링크되게 하고 싶어요</vt:lpstr>
      <vt:lpstr>슬라이드 44</vt:lpstr>
      <vt:lpstr>요로케 a태그로 묶어주고 안에 href속성에 .href값 넣어주면~</vt:lpstr>
      <vt:lpstr>된다ㅠㅠㅠㅠㅠㅠㅠ</vt:lpstr>
      <vt:lpstr>위 아래 UL태그, h2태그 넣어주세요</vt:lpstr>
      <vt:lpstr>UL 태그 앞뒤로 달아주고 h2로 제목달면 끝!</vt:lpstr>
      <vt:lpstr>같은 작업을 반복하면</vt:lpstr>
      <vt:lpstr>완성!</vt:lpstr>
      <vt:lpstr>꾸미는 건 알아서…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mis</dc:creator>
  <cp:lastModifiedBy>mis</cp:lastModifiedBy>
  <cp:revision>36</cp:revision>
  <dcterms:created xsi:type="dcterms:W3CDTF">2015-01-14T23:46:53Z</dcterms:created>
  <dcterms:modified xsi:type="dcterms:W3CDTF">2015-01-15T10:10:36Z</dcterms:modified>
</cp:coreProperties>
</file>